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4" r:id="rId2"/>
    <p:sldId id="502" r:id="rId3"/>
    <p:sldId id="434" r:id="rId4"/>
    <p:sldId id="460" r:id="rId5"/>
    <p:sldId id="503" r:id="rId6"/>
    <p:sldId id="504" r:id="rId7"/>
    <p:sldId id="490" r:id="rId8"/>
    <p:sldId id="317" r:id="rId9"/>
    <p:sldId id="496" r:id="rId10"/>
    <p:sldId id="256" r:id="rId11"/>
    <p:sldId id="497" r:id="rId12"/>
    <p:sldId id="260" r:id="rId13"/>
    <p:sldId id="499" r:id="rId14"/>
    <p:sldId id="258" r:id="rId15"/>
    <p:sldId id="342" r:id="rId16"/>
    <p:sldId id="310" r:id="rId17"/>
    <p:sldId id="30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72694" autoAdjust="0"/>
  </p:normalViewPr>
  <p:slideViewPr>
    <p:cSldViewPr>
      <p:cViewPr varScale="1">
        <p:scale>
          <a:sx n="84" d="100"/>
          <a:sy n="84" d="100"/>
        </p:scale>
        <p:origin x="23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Nebraska Corn Percent Rated Good and Excellent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164965078517729"/>
          <c:y val="4.7005774278215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1E-440F-B638-C97BA63D060A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1E-440F-B638-C97BA63D060A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1E-440F-B638-C97BA63D060A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1E-440F-B638-C97BA63D060A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1E-440F-B638-C97BA63D060A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1E-440F-B638-C97BA63D060A}"/>
                </c:ext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1E-440F-B638-C97BA63D060A}"/>
                </c:ext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1E-440F-B638-C97BA63D060A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1E-440F-B638-C97BA63D060A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1E-440F-B638-C97BA63D060A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1E-440F-B638-C97BA63D060A}"/>
                </c:ext>
              </c:extLst>
            </c:dLbl>
            <c:dLbl>
              <c:idx val="1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C6-47E8-9BBE-119BE29E16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56</c:v>
                </c:pt>
                <c:pt idx="2">
                  <c:v>52</c:v>
                </c:pt>
                <c:pt idx="3">
                  <c:v>58</c:v>
                </c:pt>
                <c:pt idx="4">
                  <c:v>63</c:v>
                </c:pt>
                <c:pt idx="5">
                  <c:v>56</c:v>
                </c:pt>
                <c:pt idx="6">
                  <c:v>65</c:v>
                </c:pt>
                <c:pt idx="7">
                  <c:v>63</c:v>
                </c:pt>
                <c:pt idx="8">
                  <c:v>52</c:v>
                </c:pt>
                <c:pt idx="9">
                  <c:v>53</c:v>
                </c:pt>
                <c:pt idx="10">
                  <c:v>50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E-440F-B638-C97BA63D06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</c:v>
                </c:pt>
                <c:pt idx="1">
                  <c:v>20</c:v>
                </c:pt>
                <c:pt idx="2">
                  <c:v>20</c:v>
                </c:pt>
                <c:pt idx="3">
                  <c:v>14</c:v>
                </c:pt>
                <c:pt idx="4">
                  <c:v>17</c:v>
                </c:pt>
                <c:pt idx="5">
                  <c:v>12</c:v>
                </c:pt>
                <c:pt idx="6">
                  <c:v>21</c:v>
                </c:pt>
                <c:pt idx="7">
                  <c:v>13</c:v>
                </c:pt>
                <c:pt idx="8">
                  <c:v>22</c:v>
                </c:pt>
                <c:pt idx="9">
                  <c:v>24</c:v>
                </c:pt>
                <c:pt idx="10">
                  <c:v>13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E-440F-B638-C97BA63D0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8374927"/>
        <c:axId val="1087773119"/>
      </c:barChart>
      <c:catAx>
        <c:axId val="10583749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7773119"/>
        <c:crosses val="autoZero"/>
        <c:auto val="1"/>
        <c:lblAlgn val="ctr"/>
        <c:lblOffset val="100"/>
        <c:noMultiLvlLbl val="0"/>
      </c:catAx>
      <c:valAx>
        <c:axId val="1087773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8374927"/>
        <c:crosses val="autoZero"/>
        <c:crossBetween val="between"/>
      </c:valAx>
      <c:spPr>
        <a:noFill/>
        <a:ln w="2222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Nebraska Soybeans Percent Rated Good and Excellent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38</c:v>
                </c:pt>
                <c:pt idx="1">
                  <c:v>63</c:v>
                </c:pt>
                <c:pt idx="2">
                  <c:v>57</c:v>
                </c:pt>
                <c:pt idx="3">
                  <c:v>56</c:v>
                </c:pt>
                <c:pt idx="4">
                  <c:v>64</c:v>
                </c:pt>
                <c:pt idx="5">
                  <c:v>61</c:v>
                </c:pt>
                <c:pt idx="6">
                  <c:v>67</c:v>
                </c:pt>
                <c:pt idx="7">
                  <c:v>63</c:v>
                </c:pt>
                <c:pt idx="8">
                  <c:v>56</c:v>
                </c:pt>
                <c:pt idx="9">
                  <c:v>57</c:v>
                </c:pt>
                <c:pt idx="10">
                  <c:v>55</c:v>
                </c:pt>
                <c:pt idx="1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0-401A-9E41-CD8706A473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</c:v>
                </c:pt>
                <c:pt idx="1">
                  <c:v>13</c:v>
                </c:pt>
                <c:pt idx="2">
                  <c:v>16</c:v>
                </c:pt>
                <c:pt idx="3">
                  <c:v>13</c:v>
                </c:pt>
                <c:pt idx="4">
                  <c:v>14</c:v>
                </c:pt>
                <c:pt idx="5">
                  <c:v>5</c:v>
                </c:pt>
                <c:pt idx="6">
                  <c:v>16</c:v>
                </c:pt>
                <c:pt idx="7">
                  <c:v>10</c:v>
                </c:pt>
                <c:pt idx="8">
                  <c:v>20</c:v>
                </c:pt>
                <c:pt idx="9">
                  <c:v>22</c:v>
                </c:pt>
                <c:pt idx="10">
                  <c:v>13</c:v>
                </c:pt>
                <c:pt idx="1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0-401A-9E41-CD8706A473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284527"/>
        <c:axId val="1053625247"/>
      </c:barChart>
      <c:catAx>
        <c:axId val="1060284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3625247"/>
        <c:crosses val="autoZero"/>
        <c:auto val="1"/>
        <c:lblAlgn val="ctr"/>
        <c:lblOffset val="100"/>
        <c:noMultiLvlLbl val="0"/>
      </c:catAx>
      <c:valAx>
        <c:axId val="1053625247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8452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baseline="0" dirty="0">
                <a:solidFill>
                  <a:schemeClr val="tx1"/>
                </a:solidFill>
                <a:effectLst/>
              </a:rPr>
              <a:t>Nebraska Pastureland Rated Good and Excellent</a:t>
            </a:r>
            <a:endParaRPr lang="en-US" sz="2400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Good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13</c:v>
                </c:pt>
                <c:pt idx="1">
                  <c:v>21</c:v>
                </c:pt>
                <c:pt idx="2">
                  <c:v>45</c:v>
                </c:pt>
                <c:pt idx="3">
                  <c:v>64</c:v>
                </c:pt>
                <c:pt idx="4">
                  <c:v>64</c:v>
                </c:pt>
                <c:pt idx="5">
                  <c:v>37</c:v>
                </c:pt>
                <c:pt idx="6">
                  <c:v>61</c:v>
                </c:pt>
                <c:pt idx="7">
                  <c:v>69</c:v>
                </c:pt>
                <c:pt idx="8">
                  <c:v>59</c:v>
                </c:pt>
                <c:pt idx="9">
                  <c:v>25</c:v>
                </c:pt>
                <c:pt idx="10">
                  <c:v>18</c:v>
                </c:pt>
                <c:pt idx="1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F8-4367-B52E-E506A4C7CC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Percent Excellent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EF8-4367-B52E-E506A4C7C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  <c:pt idx="4">
                  <c:v>13</c:v>
                </c:pt>
                <c:pt idx="5">
                  <c:v>3</c:v>
                </c:pt>
                <c:pt idx="6">
                  <c:v>13</c:v>
                </c:pt>
                <c:pt idx="7">
                  <c:v>17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EF8-4367-B52E-E506A4C7C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0280527"/>
        <c:axId val="1131015855"/>
      </c:barChart>
      <c:catAx>
        <c:axId val="106028052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>
                    <a:solidFill>
                      <a:schemeClr val="tx1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1015855"/>
        <c:crosses val="autoZero"/>
        <c:auto val="1"/>
        <c:lblAlgn val="ctr"/>
        <c:lblOffset val="100"/>
        <c:noMultiLvlLbl val="0"/>
      </c:catAx>
      <c:valAx>
        <c:axId val="113101585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0280527"/>
        <c:crosses val="autoZero"/>
        <c:crossBetween val="between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01D6-D634-4735-915B-1594BF7F2118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3338C-CD82-4B57-9875-FDD5305CF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B6B9-9ECE-40FC-8C39-9A5B87A152FF}" type="datetimeFigureOut">
              <a:rPr lang="en-US" smtClean="0"/>
              <a:pPr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91947-B947-4E3E-8197-B705853AF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6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55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Soybean 81 percent good to excellent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6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Pasture: 29 % good to excellent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96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84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35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August 11 Crop Production will have first survey</a:t>
            </a:r>
            <a:r>
              <a:rPr lang="en-US" baseline="0" dirty="0"/>
              <a:t> based yield and production forecast for row crops and hay.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3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6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Hay Stocks</a:t>
            </a:r>
          </a:p>
          <a:p>
            <a:r>
              <a:rPr lang="en-US" b="0" u="none" dirty="0"/>
              <a:t>2023 @ 530,000 tons</a:t>
            </a:r>
          </a:p>
          <a:p>
            <a:endParaRPr lang="en-US" b="0" u="none" dirty="0"/>
          </a:p>
          <a:p>
            <a:r>
              <a:rPr lang="en-US" b="0" u="none" dirty="0"/>
              <a:t>Lowest since 2001 @ 493,000 tons</a:t>
            </a:r>
          </a:p>
          <a:p>
            <a:endParaRPr lang="en-US" b="0" u="non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avg Stocks= 1,113,500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Production: 4.3 million tons down 31% from previous year.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 5.9 million tons.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Stocks</a:t>
            </a:r>
            <a:r>
              <a:rPr lang="en-US" dirty="0"/>
              <a:t> in Nebraska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2023 530,000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2022 1,250,000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2021 1,000,000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</a:t>
            </a:r>
            <a:r>
              <a:rPr lang="en-US" b="0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1,380,000</a:t>
            </a:r>
            <a:r>
              <a:rPr lang="en-US" b="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1,070,000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1,275,000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</a:t>
            </a:r>
            <a:r>
              <a:rPr lang="en-US" b="1" dirty="0"/>
              <a:t> 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1,450,000</a:t>
            </a:r>
            <a:r>
              <a:rPr lang="en-US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1,250,000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1,150,000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610,000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1,070,000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2011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1,335,000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2010</a:t>
            </a:r>
            <a:r>
              <a:rPr lang="en-US" dirty="0"/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1,000,000</a:t>
            </a:r>
            <a:r>
              <a:rPr lang="en-US" dirty="0"/>
              <a:t> </a:t>
            </a:r>
          </a:p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Principal Crops</a:t>
            </a:r>
          </a:p>
          <a:p>
            <a:endParaRPr lang="en-US" dirty="0"/>
          </a:p>
          <a:p>
            <a:pPr marL="177571" indent="-177571">
              <a:buFont typeface="Arial" panose="020B0604020202020204" pitchFamily="34" charset="0"/>
              <a:buChar char="•"/>
            </a:pPr>
            <a:r>
              <a:rPr lang="en-US" dirty="0"/>
              <a:t>Highest since: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ID – 2014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IL – 2018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KY – 2015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MS – 2015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MO – 2014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NY – 2016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NC – 2018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OK – 2014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SC – 2017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SD – 2018</a:t>
            </a:r>
          </a:p>
          <a:p>
            <a:pPr marL="634771" lvl="1" indent="-177571">
              <a:buFont typeface="Arial" panose="020B0604020202020204" pitchFamily="34" charset="0"/>
              <a:buChar char="•"/>
            </a:pPr>
            <a:r>
              <a:rPr lang="en-US" dirty="0"/>
              <a:t>TN - 2013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1F05FA7-FB2A-4AE6-AD1B-C9A6D0134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1AB0-6518-51D8-B40F-A78FBC619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Corn Planted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dirty="0"/>
              <a:t>Nebraska</a:t>
            </a:r>
            <a:r>
              <a:rPr lang="en-US" b="0" u="none" baseline="0" dirty="0"/>
              <a:t> 9.5 million acres planted down from 9.6 million last year.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0" u="none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baseline="0" dirty="0"/>
              <a:t>Based on survey responses from farmers and ranchers.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u="none" baseline="0" dirty="0"/>
              <a:t>NE Sample Size 3,200 and about 1,200 area records </a:t>
            </a:r>
            <a:endParaRPr lang="en-US" b="0" u="none" dirty="0"/>
          </a:p>
          <a:p>
            <a:endParaRPr lang="en-US" dirty="0"/>
          </a:p>
          <a:p>
            <a:endParaRPr lang="en-US" dirty="0"/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en-US" dirty="0"/>
              <a:t>Record high planted ac in AZ, ID, NV, &amp; SD (tied with ’13)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en-US" dirty="0"/>
              <a:t>Record low in MA &amp; RI</a:t>
            </a:r>
          </a:p>
          <a:p>
            <a:pPr marL="171427" indent="-171427">
              <a:buFont typeface="Arial" panose="020B0604020202020204" pitchFamily="34" charset="0"/>
              <a:buChar char="•"/>
            </a:pPr>
            <a:r>
              <a:rPr lang="en-US" dirty="0"/>
              <a:t>Other noteworthy landmarks</a:t>
            </a:r>
          </a:p>
          <a:p>
            <a:pPr marL="628627" lvl="1" indent="-171427">
              <a:buFont typeface="Arial" panose="020B0604020202020204" pitchFamily="34" charset="0"/>
              <a:buChar char="•"/>
            </a:pPr>
            <a:r>
              <a:rPr lang="en-US" dirty="0"/>
              <a:t>AL highest ac since ’82</a:t>
            </a:r>
          </a:p>
          <a:p>
            <a:pPr marL="628627" lvl="1" indent="-171427">
              <a:buFont typeface="Arial" panose="020B0604020202020204" pitchFamily="34" charset="0"/>
              <a:buChar char="•"/>
            </a:pPr>
            <a:r>
              <a:rPr lang="en-US" dirty="0"/>
              <a:t>AR highest ac since ’52</a:t>
            </a:r>
          </a:p>
          <a:p>
            <a:pPr marL="628627" lvl="1" indent="-171427">
              <a:buFont typeface="Arial" panose="020B0604020202020204" pitchFamily="34" charset="0"/>
              <a:buChar char="•"/>
            </a:pPr>
            <a:r>
              <a:rPr lang="en-US" dirty="0"/>
              <a:t>WV highest ac since ’98</a:t>
            </a:r>
          </a:p>
          <a:p>
            <a:pPr marL="628627" lvl="1" indent="-171427">
              <a:buFont typeface="Arial" panose="020B0604020202020204" pitchFamily="34" charset="0"/>
              <a:buChar char="•"/>
            </a:pPr>
            <a:r>
              <a:rPr lang="en-US" dirty="0"/>
              <a:t>IL, IN, MI, &amp; WI all highest ac since ‘16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3C1DD9-6E24-42D4-A73D-074238BFB8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68A34-7CBF-9EE4-F438-58A6AFB7A7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1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Soybeans Planted</a:t>
            </a:r>
          </a:p>
          <a:p>
            <a:endParaRPr lang="en-US" dirty="0"/>
          </a:p>
          <a:p>
            <a:pPr marL="177547" indent="-177547">
              <a:buFont typeface="Arial" panose="020B0604020202020204" pitchFamily="34" charset="0"/>
              <a:buChar char="•"/>
            </a:pPr>
            <a:r>
              <a:rPr lang="en-US" dirty="0"/>
              <a:t>Nebraska at 5.5 million acres, down from 5.75 million acres last year (250,000).  </a:t>
            </a:r>
          </a:p>
          <a:p>
            <a:pPr marL="177547" indent="-177547">
              <a:buFont typeface="Arial" panose="020B0604020202020204" pitchFamily="34" charset="0"/>
              <a:buChar char="•"/>
            </a:pPr>
            <a:endParaRPr lang="en-US" dirty="0"/>
          </a:p>
          <a:p>
            <a:pPr marL="177547" indent="-177547">
              <a:buFont typeface="Arial" panose="020B0604020202020204" pitchFamily="34" charset="0"/>
              <a:buChar char="•"/>
            </a:pPr>
            <a:r>
              <a:rPr lang="en-US" dirty="0"/>
              <a:t>CRP acres are up over 300,000 acres this year.  Wheat is up 170.  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539CF92-57EA-41CE-B7E4-096CEF5D1D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31DBA0-41F4-AE1A-C7D7-5F6B3A22A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7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0CB1E35-667B-4252-AC2E-5AE713ED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Winter Wheat Planted Acres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u="none" dirty="0"/>
              <a:t>Nebraska winter wheat @ 1.15 million acres up from 980,000 last year.    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81EF9E-7C46-40FD-A924-BF23E8882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9498B2-9A06-7909-4191-A183FE88C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84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u="sng" dirty="0"/>
              <a:t>Winter Wheat Yield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Nebraska winter wheat yield</a:t>
            </a:r>
            <a:r>
              <a:rPr lang="en-US" baseline="0" dirty="0"/>
              <a:t> is forecast </a:t>
            </a:r>
            <a:r>
              <a:rPr lang="en-US" dirty="0"/>
              <a:t>at 39 bushels per acre,</a:t>
            </a:r>
            <a:r>
              <a:rPr lang="en-US" baseline="0" dirty="0"/>
              <a:t> up 7 bushels from last year.  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Production is forecast @ 33.2 million bushels, up 26% from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F4245-0056-4445-AE38-A84EBDA99A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7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Corn is 62% good to excellent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Soybeans 55% good to excellent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Pasture and Range 52% good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excellent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Moisture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Topsoil is 60% Adequate to Surplus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Subsoil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39% Adequate to Surplus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44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Corn 78 percent good to excellent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591947-B947-4E3E-8197-B705853AF8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1169B-D32E-433E-B85E-450D69D98D57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99B3-6175-4774-AF6D-B22B89AEAE70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64DB-383C-4F22-8F79-B4926A5770F8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7C62-E8BF-4197-8D44-E1C04BD6163D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9EFE-B4FF-4569-9C86-FF96C84C93EF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044F-7B43-4AD0-9820-78DBAFB270DB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B962-86CF-4AA5-8510-F5A8BE4CE9AE}" type="datetime1">
              <a:rPr lang="en-US" smtClean="0"/>
              <a:t>7/14/2023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49B8D-E204-4D26-8DE1-5382812DEA05}" type="datetime1">
              <a:rPr lang="en-US" smtClean="0"/>
              <a:t>7/14/2023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3B20-5B31-4A0D-BBD3-3D3FB1837408}" type="datetime1">
              <a:rPr lang="en-US" smtClean="0"/>
              <a:t>7/14/2023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133A-5E53-4713-96A2-F4ACD8BB52E2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0CEF-296E-44EB-8A45-E29C67BD0620}" type="datetime1">
              <a:rPr lang="en-US" smtClean="0"/>
              <a:t>7/14/2023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7CC3-CA90-45A2-958C-7016CCDE0EE0}" type="datetime1">
              <a:rPr lang="en-US" smtClean="0"/>
              <a:t>7/14/2023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239FA-BBBD-4398-A888-1EE6F1EE57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43580"/>
            <a:ext cx="6934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43000" y="15240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1600200"/>
            <a:ext cx="7010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2344102"/>
            <a:ext cx="82459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May Crop Report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June Acreage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July Crop Report</a:t>
            </a:r>
          </a:p>
          <a:p>
            <a:pPr algn="ctr"/>
            <a:r>
              <a:rPr lang="en-US" sz="3200" b="1" dirty="0">
                <a:latin typeface="Arial" pitchFamily="34" charset="0"/>
                <a:cs typeface="Arial" pitchFamily="34" charset="0"/>
              </a:rPr>
              <a:t>July 10 Crop Progress and Condition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Nicholas Streff</a:t>
            </a:r>
          </a:p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USDA NASS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63246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July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5C1FF94B-ADFA-4342-A889-14B180FA62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9EE23D66-75FC-4487-9E4A-599B56EA30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0E547-CFA6-459C-B136-8648370753C2}"/>
              </a:ext>
            </a:extLst>
          </p:cNvPr>
          <p:cNvSpPr txBox="1"/>
          <p:nvPr/>
        </p:nvSpPr>
        <p:spPr>
          <a:xfrm>
            <a:off x="8011117" y="654351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19A55-A486-E426-899B-D659C9C826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50" y="346038"/>
            <a:ext cx="8215367" cy="61659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DB2E-38BF-4CCC-AF33-0EABB7131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5" y="-61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Crop Progress and Condition July 10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87302D-98A4-4DA5-959B-357F68CBA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80859"/>
              </p:ext>
            </p:extLst>
          </p:nvPr>
        </p:nvGraphicFramePr>
        <p:xfrm>
          <a:off x="76199" y="891092"/>
          <a:ext cx="8991601" cy="5830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USDA_color_logo.jpg">
            <a:extLst>
              <a:ext uri="{FF2B5EF4-FFF2-40B4-BE49-F238E27FC236}">
                <a16:creationId xmlns:a16="http://schemas.microsoft.com/office/drawing/2014/main" id="{805F4AFD-DC85-4A15-945C-33C99C467B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9" name="Picture 8" descr="nass_logo_.jpg">
            <a:extLst>
              <a:ext uri="{FF2B5EF4-FFF2-40B4-BE49-F238E27FC236}">
                <a16:creationId xmlns:a16="http://schemas.microsoft.com/office/drawing/2014/main" id="{81BF591A-89CA-4B4C-9D9F-34CBA604A48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F5B5F-F8A0-4B94-ADA9-2F2D8D8320E8}"/>
              </a:ext>
            </a:extLst>
          </p:cNvPr>
          <p:cNvSpPr txBox="1"/>
          <p:nvPr/>
        </p:nvSpPr>
        <p:spPr>
          <a:xfrm>
            <a:off x="8011117" y="653116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</p:spTree>
    <p:extLst>
      <p:ext uri="{BB962C8B-B14F-4D97-AF65-F5344CB8AC3E}">
        <p14:creationId xmlns:p14="http://schemas.microsoft.com/office/powerpoint/2010/main" val="403613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7F9748D0-D7CE-44CD-BCBE-DDF12B7C9E5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519F1CBF-E936-4002-899C-F3C6AD6AF4A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F3AF7-6007-424E-A416-3AE8115232E4}"/>
              </a:ext>
            </a:extLst>
          </p:cNvPr>
          <p:cNvSpPr txBox="1"/>
          <p:nvPr/>
        </p:nvSpPr>
        <p:spPr>
          <a:xfrm>
            <a:off x="8001000" y="6552169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239951-B913-2420-3839-D09D7BB51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783" y="270956"/>
            <a:ext cx="8406433" cy="63160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6F605-1892-44A1-B662-04D4E0818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85" y="-1600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Crop Progress and Condition July 10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13FED57-D57B-4CCB-B612-181668AB0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500767"/>
              </p:ext>
            </p:extLst>
          </p:nvPr>
        </p:nvGraphicFramePr>
        <p:xfrm>
          <a:off x="108970" y="777240"/>
          <a:ext cx="8882630" cy="5944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USDA_color_logo.jpg">
            <a:extLst>
              <a:ext uri="{FF2B5EF4-FFF2-40B4-BE49-F238E27FC236}">
                <a16:creationId xmlns:a16="http://schemas.microsoft.com/office/drawing/2014/main" id="{70F8DCF6-900B-4F04-8884-887CA95ABB2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9" name="Picture 8" descr="nass_logo_.jpg">
            <a:extLst>
              <a:ext uri="{FF2B5EF4-FFF2-40B4-BE49-F238E27FC236}">
                <a16:creationId xmlns:a16="http://schemas.microsoft.com/office/drawing/2014/main" id="{A503DBA5-F2D3-407A-ACD7-C467643F349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334BA3-D51C-4FFC-848C-987A29897AAD}"/>
              </a:ext>
            </a:extLst>
          </p:cNvPr>
          <p:cNvSpPr txBox="1"/>
          <p:nvPr/>
        </p:nvSpPr>
        <p:spPr>
          <a:xfrm>
            <a:off x="8229600" y="6591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</p:spTree>
    <p:extLst>
      <p:ext uri="{BB962C8B-B14F-4D97-AF65-F5344CB8AC3E}">
        <p14:creationId xmlns:p14="http://schemas.microsoft.com/office/powerpoint/2010/main" val="172663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>
            <a:extLst>
              <a:ext uri="{FF2B5EF4-FFF2-40B4-BE49-F238E27FC236}">
                <a16:creationId xmlns:a16="http://schemas.microsoft.com/office/drawing/2014/main" id="{F1B1B5F2-AD2E-4B24-86BE-34463B5341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8629A125-7162-4714-A7FF-7B679D8727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661D19-E65F-49B1-A52F-7FA6D6732D1C}"/>
              </a:ext>
            </a:extLst>
          </p:cNvPr>
          <p:cNvSpPr txBox="1"/>
          <p:nvPr/>
        </p:nvSpPr>
        <p:spPr>
          <a:xfrm>
            <a:off x="8229600" y="6601596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A5DE7F-FF48-3A9D-C79B-C038A5C1A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04" y="215359"/>
            <a:ext cx="8563596" cy="64272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51067"/>
              </p:ext>
            </p:extLst>
          </p:nvPr>
        </p:nvGraphicFramePr>
        <p:xfrm>
          <a:off x="1012248" y="2243405"/>
          <a:ext cx="6912551" cy="192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7/10/2023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5-Year</a:t>
                      </a:r>
                      <a:r>
                        <a:rPr lang="en-US" baseline="0" dirty="0"/>
                        <a:t> Average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Wheat:</a:t>
                      </a:r>
                      <a:r>
                        <a:rPr lang="en-US" baseline="0" dirty="0"/>
                        <a:t> Harvested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347409"/>
                  </a:ext>
                </a:extLst>
              </a:tr>
              <a:tr h="443915">
                <a:tc>
                  <a:txBody>
                    <a:bodyPr/>
                    <a:lstStyle/>
                    <a:p>
                      <a:r>
                        <a:rPr lang="en-US" dirty="0"/>
                        <a:t>Corn: </a:t>
                      </a:r>
                      <a:r>
                        <a:rPr lang="en-US" dirty="0" err="1"/>
                        <a:t>Silking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75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Soybeans: Blooming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743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Soybeans: Setting Pods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5812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609" y="288795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Crop Progress and Condition July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8609" y="6372869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15</a:t>
            </a:fld>
            <a:endParaRPr lang="en-US" dirty="0"/>
          </a:p>
        </p:txBody>
      </p:sp>
      <p:pic>
        <p:nvPicPr>
          <p:cNvPr id="8" name="Picture 7" descr="USDA_color_logo.jpg">
            <a:extLst>
              <a:ext uri="{FF2B5EF4-FFF2-40B4-BE49-F238E27FC236}">
                <a16:creationId xmlns:a16="http://schemas.microsoft.com/office/drawing/2014/main" id="{C5EAC7F8-0D68-44A6-BC92-2533487811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228600"/>
            <a:ext cx="936048" cy="640080"/>
          </a:xfrm>
          <a:prstGeom prst="rect">
            <a:avLst/>
          </a:prstGeom>
        </p:spPr>
      </p:pic>
      <p:pic>
        <p:nvPicPr>
          <p:cNvPr id="9" name="Picture 8" descr="nass_logo_.jpg">
            <a:extLst>
              <a:ext uri="{FF2B5EF4-FFF2-40B4-BE49-F238E27FC236}">
                <a16:creationId xmlns:a16="http://schemas.microsoft.com/office/drawing/2014/main" id="{CD75AF4C-CD0C-4259-8DBF-967EC050D96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0971" y="198120"/>
            <a:ext cx="729229" cy="7315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CBFD22-1A75-4947-913E-C4A8FF89E319}"/>
              </a:ext>
            </a:extLst>
          </p:cNvPr>
          <p:cNvSpPr txBox="1"/>
          <p:nvPr/>
        </p:nvSpPr>
        <p:spPr>
          <a:xfrm>
            <a:off x="8131685" y="65810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  <a:p>
            <a:pPr algn="ctr"/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65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644545"/>
              </p:ext>
            </p:extLst>
          </p:nvPr>
        </p:nvGraphicFramePr>
        <p:xfrm>
          <a:off x="685800" y="1600200"/>
          <a:ext cx="7772400" cy="1501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Release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065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July 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Cattle and Cattle on Feed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August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Crop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lvl="0"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August 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Cash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Rent County Estimates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08309" y="52649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Upcoming Reports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3608609" y="632460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5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250" y="1264935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United States Department of Agriculture</a:t>
            </a:r>
          </a:p>
          <a:p>
            <a:pPr algn="ctr"/>
            <a:r>
              <a:rPr lang="en-US" sz="2100" b="1" dirty="0">
                <a:latin typeface="Arial" pitchFamily="34" charset="0"/>
                <a:cs typeface="Arial" pitchFamily="34" charset="0"/>
              </a:rPr>
              <a:t>National Agricultural Statistics Service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000250" y="200025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2057400"/>
            <a:ext cx="52578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00250" y="2514600"/>
            <a:ext cx="52006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All Reports Available At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www.nass.usda.gov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1675" y="3812227"/>
            <a:ext cx="520065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 Questions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402-437-5541</a:t>
            </a: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800-582-6443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Nicholas.Streff@usda.gov</a:t>
            </a:r>
          </a:p>
        </p:txBody>
      </p:sp>
      <p:pic>
        <p:nvPicPr>
          <p:cNvPr id="13" name="Picture 1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4" name="Picture 1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6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798FE49-F864-4FB4-995E-1D708D46E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684825"/>
            <a:ext cx="7095744" cy="5487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42734-42D0-40AB-B713-0B7EB6A64BEF}"/>
              </a:ext>
            </a:extLst>
          </p:cNvPr>
          <p:cNvSpPr txBox="1"/>
          <p:nvPr/>
        </p:nvSpPr>
        <p:spPr>
          <a:xfrm>
            <a:off x="952500" y="205752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May 2023 Hay Stocks</a:t>
            </a:r>
          </a:p>
          <a:p>
            <a:pPr algn="ctr"/>
            <a:r>
              <a:rPr lang="en-US" sz="2400" b="1" dirty="0"/>
              <a:t>Thousand Tons and Percent Change from Previous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33537-7D81-4BC2-BE7D-0ABDC8CAC286}"/>
              </a:ext>
            </a:extLst>
          </p:cNvPr>
          <p:cNvSpPr txBox="1"/>
          <p:nvPr/>
        </p:nvSpPr>
        <p:spPr>
          <a:xfrm>
            <a:off x="7239000" y="636853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May 12, 2023</a:t>
            </a:r>
          </a:p>
        </p:txBody>
      </p:sp>
      <p:pic>
        <p:nvPicPr>
          <p:cNvPr id="2" name="Picture 1" descr="USDA_color_logo.jpg">
            <a:extLst>
              <a:ext uri="{FF2B5EF4-FFF2-40B4-BE49-F238E27FC236}">
                <a16:creationId xmlns:a16="http://schemas.microsoft.com/office/drawing/2014/main" id="{071CD8C1-797A-DD7F-EED8-DA9BCA298E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5" name="Picture 4" descr="nass_logo_.jpg">
            <a:extLst>
              <a:ext uri="{FF2B5EF4-FFF2-40B4-BE49-F238E27FC236}">
                <a16:creationId xmlns:a16="http://schemas.microsoft.com/office/drawing/2014/main" id="{64AFFEF3-B44D-AC78-D2C4-F57FF8DAAC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74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70B35740-9BE2-49A3-8880-9E8C1A341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931479" y="152400"/>
            <a:ext cx="72810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2023 Principal Crops Planted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2023</a:t>
            </a:r>
          </a:p>
        </p:txBody>
      </p:sp>
      <p:pic>
        <p:nvPicPr>
          <p:cNvPr id="2" name="Picture 1" descr="USDA_color_logo.jpg">
            <a:extLst>
              <a:ext uri="{FF2B5EF4-FFF2-40B4-BE49-F238E27FC236}">
                <a16:creationId xmlns:a16="http://schemas.microsoft.com/office/drawing/2014/main" id="{58C2175F-3D9F-C978-1D95-E274C4FFEF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7CC64303-10F9-AC36-EFFA-4280C81B4CF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0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F4EC563C-7087-43DA-8F37-1B500840F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7" y="685800"/>
            <a:ext cx="7101686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952500" y="152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2023 Corn Planted Acreage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2023</a:t>
            </a:r>
          </a:p>
        </p:txBody>
      </p:sp>
      <p:pic>
        <p:nvPicPr>
          <p:cNvPr id="2" name="Picture 1" descr="USDA_color_logo.jpg">
            <a:extLst>
              <a:ext uri="{FF2B5EF4-FFF2-40B4-BE49-F238E27FC236}">
                <a16:creationId xmlns:a16="http://schemas.microsoft.com/office/drawing/2014/main" id="{89E3FB71-6D05-CA36-2BEF-71D5858CFE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3" name="Picture 2" descr="nass_logo_.jpg">
            <a:extLst>
              <a:ext uri="{FF2B5EF4-FFF2-40B4-BE49-F238E27FC236}">
                <a16:creationId xmlns:a16="http://schemas.microsoft.com/office/drawing/2014/main" id="{49D4601F-1A97-D112-3E61-17FD248E612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E1CCE23-1CC4-40A4-8A4E-D8FE3A6CF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156" y="685800"/>
            <a:ext cx="7101688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952500" y="1524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2023 Soybean Planted Acreage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2023</a:t>
            </a:r>
          </a:p>
        </p:txBody>
      </p:sp>
      <p:pic>
        <p:nvPicPr>
          <p:cNvPr id="2" name="Picture 1" descr="USDA_color_logo.jpg">
            <a:extLst>
              <a:ext uri="{FF2B5EF4-FFF2-40B4-BE49-F238E27FC236}">
                <a16:creationId xmlns:a16="http://schemas.microsoft.com/office/drawing/2014/main" id="{63D6B3DB-2C6E-3603-365B-71EC2CA17A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23757B96-25D3-AF9C-2E4C-A396CB8326B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A23772DA-BEFF-4D17-BBBC-616BBF29A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58" y="685800"/>
            <a:ext cx="7094485" cy="5486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04CB94-793F-493A-94E6-066E2C0BBFFA}"/>
              </a:ext>
            </a:extLst>
          </p:cNvPr>
          <p:cNvSpPr txBox="1"/>
          <p:nvPr/>
        </p:nvSpPr>
        <p:spPr>
          <a:xfrm>
            <a:off x="893379" y="152400"/>
            <a:ext cx="73572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2023 Winter Wheat Planted Acres</a:t>
            </a:r>
          </a:p>
          <a:p>
            <a:pPr algn="ctr"/>
            <a:r>
              <a:rPr lang="en-US" sz="2400" b="1" dirty="0"/>
              <a:t>Thousand Acres and Percent Change from Previous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1A699-3D02-4730-B458-22F836C5B689}"/>
              </a:ext>
            </a:extLst>
          </p:cNvPr>
          <p:cNvSpPr txBox="1"/>
          <p:nvPr/>
        </p:nvSpPr>
        <p:spPr>
          <a:xfrm>
            <a:off x="7162800" y="636853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June 30, 2023</a:t>
            </a:r>
          </a:p>
        </p:txBody>
      </p:sp>
      <p:pic>
        <p:nvPicPr>
          <p:cNvPr id="2" name="Picture 1" descr="USDA_color_logo.jpg">
            <a:extLst>
              <a:ext uri="{FF2B5EF4-FFF2-40B4-BE49-F238E27FC236}">
                <a16:creationId xmlns:a16="http://schemas.microsoft.com/office/drawing/2014/main" id="{CC37D2E1-C7B5-B06F-B042-250F544DC5E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93DF39EB-A7D6-D8C1-BD3A-CD573123DE6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8F74BB-C111-4FAD-8351-0713E043E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" y="685800"/>
            <a:ext cx="7095744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042734-42D0-40AB-B713-0B7EB6A64BEF}"/>
              </a:ext>
            </a:extLst>
          </p:cNvPr>
          <p:cNvSpPr txBox="1"/>
          <p:nvPr/>
        </p:nvSpPr>
        <p:spPr>
          <a:xfrm>
            <a:off x="952500" y="205752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July 2023 Winter Wheat Yield</a:t>
            </a:r>
          </a:p>
          <a:p>
            <a:pPr algn="ctr"/>
            <a:r>
              <a:rPr lang="en-US" sz="2400" b="1" dirty="0"/>
              <a:t>Bushels and Percent Change from Previous Year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33537-7D81-4BC2-BE7D-0ABDC8CAC286}"/>
              </a:ext>
            </a:extLst>
          </p:cNvPr>
          <p:cNvSpPr txBox="1"/>
          <p:nvPr/>
        </p:nvSpPr>
        <p:spPr>
          <a:xfrm>
            <a:off x="7239000" y="636853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July 12, 2023</a:t>
            </a:r>
          </a:p>
        </p:txBody>
      </p:sp>
      <p:pic>
        <p:nvPicPr>
          <p:cNvPr id="2" name="Picture 1" descr="USDA_color_logo.jpg">
            <a:extLst>
              <a:ext uri="{FF2B5EF4-FFF2-40B4-BE49-F238E27FC236}">
                <a16:creationId xmlns:a16="http://schemas.microsoft.com/office/drawing/2014/main" id="{2B47DD7B-157A-05B6-4CFA-3DD23DB075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>
            <a:extLst>
              <a:ext uri="{FF2B5EF4-FFF2-40B4-BE49-F238E27FC236}">
                <a16:creationId xmlns:a16="http://schemas.microsoft.com/office/drawing/2014/main" id="{0617DD5B-5F73-81BD-8D1E-4005620066F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5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SDA_color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4" name="Picture 3" descr="nass_logo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627251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9200" y="5435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</a:rPr>
              <a:t>Crop Progress and Condition July 10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286887"/>
              </p:ext>
            </p:extLst>
          </p:nvPr>
        </p:nvGraphicFramePr>
        <p:xfrm>
          <a:off x="1012247" y="1790700"/>
          <a:ext cx="714115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4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9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8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Soybeans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81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Pasture and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46713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112891"/>
              </p:ext>
            </p:extLst>
          </p:nvPr>
        </p:nvGraphicFramePr>
        <p:xfrm>
          <a:off x="1012247" y="4572000"/>
          <a:ext cx="71411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Adequate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Subsoil Moisture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19500" y="6391910"/>
            <a:ext cx="2133600" cy="365125"/>
          </a:xfrm>
        </p:spPr>
        <p:txBody>
          <a:bodyPr/>
          <a:lstStyle/>
          <a:p>
            <a:pPr algn="ctr"/>
            <a:fld id="{01C239FA-BBBD-4398-A888-1EE6F1EE57AE}" type="slidenum">
              <a:rPr lang="en-US" smtClean="0"/>
              <a:pPr algn="ct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8FC-2727-40C6-850D-BF11EF46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Crop Progress and Condition July 10</a:t>
            </a:r>
            <a:endParaRPr lang="en-US" sz="36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ED6F346-1400-4880-B3E8-3E0FADE12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093297"/>
              </p:ext>
            </p:extLst>
          </p:nvPr>
        </p:nvGraphicFramePr>
        <p:xfrm>
          <a:off x="76200" y="853440"/>
          <a:ext cx="8991600" cy="600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USDA_color_logo.jpg">
            <a:extLst>
              <a:ext uri="{FF2B5EF4-FFF2-40B4-BE49-F238E27FC236}">
                <a16:creationId xmlns:a16="http://schemas.microsoft.com/office/drawing/2014/main" id="{399EC729-05DA-4C97-966D-C6D2D036AF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199" y="76200"/>
            <a:ext cx="936048" cy="640080"/>
          </a:xfrm>
          <a:prstGeom prst="rect">
            <a:avLst/>
          </a:prstGeom>
        </p:spPr>
      </p:pic>
      <p:pic>
        <p:nvPicPr>
          <p:cNvPr id="11" name="Picture 10" descr="nass_logo_.jpg">
            <a:extLst>
              <a:ext uri="{FF2B5EF4-FFF2-40B4-BE49-F238E27FC236}">
                <a16:creationId xmlns:a16="http://schemas.microsoft.com/office/drawing/2014/main" id="{2EAE6827-AA43-43B0-B8D5-6C8B24F9B6B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38571" y="45720"/>
            <a:ext cx="729229" cy="7315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F57428-9AFF-4779-88D1-F0ED5D8EC377}"/>
              </a:ext>
            </a:extLst>
          </p:cNvPr>
          <p:cNvSpPr txBox="1"/>
          <p:nvPr/>
        </p:nvSpPr>
        <p:spPr>
          <a:xfrm>
            <a:off x="8115300" y="653891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  <a:cs typeface="Arial" pitchFamily="34" charset="0"/>
              </a:rPr>
              <a:t>7-10-23</a:t>
            </a:r>
          </a:p>
        </p:txBody>
      </p:sp>
    </p:spTree>
    <p:extLst>
      <p:ext uri="{BB962C8B-B14F-4D97-AF65-F5344CB8AC3E}">
        <p14:creationId xmlns:p14="http://schemas.microsoft.com/office/powerpoint/2010/main" val="2007117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19218</TotalTime>
  <Words>738</Words>
  <Application>Microsoft Office PowerPoint</Application>
  <PresentationFormat>On-screen Show (4:3)</PresentationFormat>
  <Paragraphs>231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Crop Progress and Condition July 10</vt:lpstr>
      <vt:lpstr>PowerPoint Presentation</vt:lpstr>
      <vt:lpstr>Crop Progress and Condition July 10</vt:lpstr>
      <vt:lpstr>PowerPoint Presentation</vt:lpstr>
      <vt:lpstr>Crop Progress and Condition July 10</vt:lpstr>
      <vt:lpstr>PowerPoint Presentation</vt:lpstr>
      <vt:lpstr>PowerPoint Presentation</vt:lpstr>
      <vt:lpstr>PowerPoint Presentation</vt:lpstr>
      <vt:lpstr>PowerPoint Presentation</vt:lpstr>
    </vt:vector>
  </TitlesOfParts>
  <Company>USDA - NASS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honila</dc:creator>
  <cp:lastModifiedBy>Streff, Nick - REE-NASS</cp:lastModifiedBy>
  <cp:revision>577</cp:revision>
  <cp:lastPrinted>2019-11-13T15:01:21Z</cp:lastPrinted>
  <dcterms:created xsi:type="dcterms:W3CDTF">2014-08-14T11:24:58Z</dcterms:created>
  <dcterms:modified xsi:type="dcterms:W3CDTF">2023-07-14T18:56:15Z</dcterms:modified>
</cp:coreProperties>
</file>